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0" r:id="rId3"/>
    <p:sldId id="259" r:id="rId4"/>
    <p:sldId id="257" r:id="rId5"/>
    <p:sldId id="269" r:id="rId6"/>
    <p:sldId id="272" r:id="rId7"/>
    <p:sldId id="278" r:id="rId8"/>
    <p:sldId id="279" r:id="rId9"/>
    <p:sldId id="273" r:id="rId10"/>
    <p:sldId id="280" r:id="rId11"/>
    <p:sldId id="275" r:id="rId12"/>
    <p:sldId id="276" r:id="rId13"/>
    <p:sldId id="277" r:id="rId14"/>
    <p:sldId id="263" r:id="rId15"/>
    <p:sldId id="264" r:id="rId16"/>
    <p:sldId id="267" r:id="rId17"/>
    <p:sldId id="265" r:id="rId18"/>
    <p:sldId id="271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D9E82961-C341-4F3F-B3F3-83E93FA44BA8}">
          <p14:sldIdLst>
            <p14:sldId id="256"/>
            <p14:sldId id="260"/>
            <p14:sldId id="259"/>
            <p14:sldId id="257"/>
            <p14:sldId id="269"/>
            <p14:sldId id="272"/>
            <p14:sldId id="278"/>
            <p14:sldId id="279"/>
            <p14:sldId id="273"/>
            <p14:sldId id="280"/>
            <p14:sldId id="275"/>
            <p14:sldId id="276"/>
            <p14:sldId id="277"/>
            <p14:sldId id="263"/>
            <p14:sldId id="264"/>
            <p14:sldId id="267"/>
            <p14:sldId id="265"/>
            <p14:sldId id="27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27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sv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輔助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10/22/2024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10/22/2024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10/22/2024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hui3c.com/1315/oneplus-3-%E4%B8%80%E5%8A%A0%E6%89%8B%E6%A9%9F%E4%B8%89-%E5%8E%9F%E5%BB%A0%E9%85%8D%E4%BB%B6-%E7%AB%B9%E4%BF%9D%E8%AD%B7%E6%AE%BC-type-c-%E5%82%B3%E8%BC%B8%E7%B7%9A%E5%88%86%E4%BA%AB" TargetMode="External"/><Relationship Id="rId5" Type="http://schemas.openxmlformats.org/officeDocument/2006/relationships/image" Target="../media/image13.jpg"/><Relationship Id="rId4" Type="http://schemas.openxmlformats.org/officeDocument/2006/relationships/image" Target="../media/image12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E7C3247-8ECE-FA45-FA18-356B02F577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37385" y="2202156"/>
            <a:ext cx="7726716" cy="1517588"/>
          </a:xfrm>
        </p:spPr>
        <p:txBody>
          <a:bodyPr/>
          <a:lstStyle/>
          <a:p>
            <a:pPr algn="l"/>
            <a:r>
              <a:rPr lang="zh-TW" altLang="en-US" sz="6600" b="1" dirty="0"/>
              <a:t>倉儲管理  </a:t>
            </a:r>
            <a:r>
              <a:rPr lang="en-US" altLang="zh-TW" sz="6600" b="1" dirty="0"/>
              <a:t>APP</a:t>
            </a:r>
            <a:r>
              <a:rPr lang="zh-TW" altLang="en-US" sz="6600" b="1" dirty="0"/>
              <a:t>   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073B3124-51D8-720F-12E6-21C6AC9C55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16850" y="4258222"/>
            <a:ext cx="2997724" cy="1652383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zh-TW" altLang="en-US" b="1" dirty="0"/>
              <a:t>組員</a:t>
            </a:r>
            <a:r>
              <a:rPr lang="en-US" altLang="zh-TW" b="1" dirty="0"/>
              <a:t>:</a:t>
            </a:r>
          </a:p>
          <a:p>
            <a:pPr algn="l"/>
            <a:r>
              <a:rPr lang="zh-TW" altLang="en-US" b="1" dirty="0"/>
              <a:t>葉展維</a:t>
            </a:r>
            <a:endParaRPr lang="en-US" altLang="zh-TW" b="1" dirty="0"/>
          </a:p>
          <a:p>
            <a:pPr algn="l"/>
            <a:r>
              <a:rPr lang="zh-TW" altLang="en-US" b="1" dirty="0"/>
              <a:t>喻強</a:t>
            </a:r>
            <a:endParaRPr lang="en-US" altLang="zh-TW" b="1" dirty="0"/>
          </a:p>
          <a:p>
            <a:pPr algn="l"/>
            <a:r>
              <a:rPr lang="zh-TW" altLang="en-US" b="1" dirty="0"/>
              <a:t>陳沛全</a:t>
            </a:r>
            <a:endParaRPr lang="en-US" altLang="zh-TW" b="1" dirty="0"/>
          </a:p>
          <a:p>
            <a:pPr algn="l"/>
            <a:r>
              <a:rPr lang="zh-TW" altLang="en-US" b="1" dirty="0"/>
              <a:t>徐志鴻</a:t>
            </a:r>
          </a:p>
        </p:txBody>
      </p:sp>
    </p:spTree>
    <p:extLst>
      <p:ext uri="{BB962C8B-B14F-4D97-AF65-F5344CB8AC3E}">
        <p14:creationId xmlns:p14="http://schemas.microsoft.com/office/powerpoint/2010/main" val="3672372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E22449B-8A59-458B-B308-03D2EA924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5400" dirty="0"/>
              <a:t>新增品項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728F816D-1594-4F2E-95B9-D319784A5C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1930400"/>
            <a:ext cx="8217257" cy="4318000"/>
          </a:xfrm>
        </p:spPr>
      </p:pic>
    </p:spTree>
    <p:extLst>
      <p:ext uri="{BB962C8B-B14F-4D97-AF65-F5344CB8AC3E}">
        <p14:creationId xmlns:p14="http://schemas.microsoft.com/office/powerpoint/2010/main" val="4269993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198A06B-FEEF-4845-A8BE-9D8340CB8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5400" dirty="0"/>
              <a:t>貨品修改數量頁面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1FA261F1-DB16-473B-8AAF-E9FC8E5050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1930400"/>
            <a:ext cx="8383350" cy="4318000"/>
          </a:xfrm>
        </p:spPr>
      </p:pic>
    </p:spTree>
    <p:extLst>
      <p:ext uri="{BB962C8B-B14F-4D97-AF65-F5344CB8AC3E}">
        <p14:creationId xmlns:p14="http://schemas.microsoft.com/office/powerpoint/2010/main" val="41830578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2076696-0FB7-43DA-966C-E533B5AAE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5400" dirty="0"/>
              <a:t>貨品刪除頁面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FB1A53C8-97E0-434E-AEEF-DCD3587BFA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3" y="1930400"/>
            <a:ext cx="8204649" cy="4318000"/>
          </a:xfrm>
        </p:spPr>
      </p:pic>
    </p:spTree>
    <p:extLst>
      <p:ext uri="{BB962C8B-B14F-4D97-AF65-F5344CB8AC3E}">
        <p14:creationId xmlns:p14="http://schemas.microsoft.com/office/powerpoint/2010/main" val="24746942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2CD8C19-E568-4836-8A8F-2783D3F175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5400" dirty="0"/>
              <a:t>貨品修改完成訊息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BD30DB6E-5CD7-4347-AA51-386C6F0079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863" y="2808286"/>
            <a:ext cx="8596312" cy="2586040"/>
          </a:xfrm>
        </p:spPr>
      </p:pic>
    </p:spTree>
    <p:extLst>
      <p:ext uri="{BB962C8B-B14F-4D97-AF65-F5344CB8AC3E}">
        <p14:creationId xmlns:p14="http://schemas.microsoft.com/office/powerpoint/2010/main" val="14546862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9CF7D3C-FA1E-999F-0B9D-FCEF15DC7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5400" b="1" dirty="0">
                <a:latin typeface="+mj-ea"/>
              </a:rPr>
              <a:t>APP </a:t>
            </a:r>
            <a:r>
              <a:rPr lang="zh-TW" altLang="en-US" sz="5400" b="1" dirty="0">
                <a:latin typeface="+mj-ea"/>
              </a:rPr>
              <a:t>前端功能大綱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6613C86-E1E8-E241-0847-4016390A5D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b="1" dirty="0"/>
              <a:t>登入頁面</a:t>
            </a:r>
            <a:endParaRPr lang="en-US" altLang="zh-TW" b="1" dirty="0"/>
          </a:p>
          <a:p>
            <a:r>
              <a:rPr lang="zh-TW" altLang="en-US" b="1" dirty="0"/>
              <a:t>倉庫管管理主頁</a:t>
            </a:r>
            <a:endParaRPr lang="en-US" altLang="zh-TW" b="1" dirty="0"/>
          </a:p>
          <a:p>
            <a:r>
              <a:rPr lang="zh-TW" altLang="en-US" b="1" dirty="0"/>
              <a:t>出入</a:t>
            </a:r>
            <a:r>
              <a:rPr lang="en-US" altLang="zh-TW" b="1" dirty="0"/>
              <a:t>/</a:t>
            </a:r>
            <a:r>
              <a:rPr lang="zh-TW" altLang="en-US" b="1" dirty="0"/>
              <a:t>庫掃描功能</a:t>
            </a:r>
            <a:endParaRPr lang="en-US" altLang="zh-TW" b="1" dirty="0"/>
          </a:p>
          <a:p>
            <a:r>
              <a:rPr lang="zh-TW" altLang="en-US" b="1" dirty="0"/>
              <a:t>庫存查詢功能</a:t>
            </a:r>
            <a:endParaRPr lang="en-US" altLang="zh-TW" b="1" dirty="0"/>
          </a:p>
          <a:p>
            <a:pPr marL="0" indent="0">
              <a:buNone/>
            </a:pPr>
            <a:endParaRPr lang="en-US" altLang="zh-TW" dirty="0"/>
          </a:p>
          <a:p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03823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6E449C9-CE06-AF8A-C8BB-0E92756B5D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5400" b="1" dirty="0">
                <a:latin typeface="+mj-ea"/>
              </a:rPr>
              <a:t>APP </a:t>
            </a:r>
            <a:r>
              <a:rPr lang="zh-TW" altLang="en-US" sz="5400" b="1" dirty="0">
                <a:latin typeface="+mj-ea"/>
              </a:rPr>
              <a:t>前端功能展示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CA4D2EA-E115-FC98-7BBF-81E9E6C340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登入功能</a:t>
            </a:r>
            <a:endParaRPr lang="en-US" altLang="zh-TW" dirty="0"/>
          </a:p>
          <a:p>
            <a:pPr marL="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2106572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0C1CE7-3DC4-B701-6312-0A2C38F2D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sz="5400" b="1" dirty="0">
                <a:latin typeface="+mj-ea"/>
              </a:rPr>
              <a:t>APP</a:t>
            </a:r>
            <a:r>
              <a:rPr lang="en-US" altLang="zh-TW" sz="5400" b="1" dirty="0"/>
              <a:t> </a:t>
            </a:r>
            <a:r>
              <a:rPr lang="zh-TW" altLang="en-US" sz="5400" b="1" dirty="0"/>
              <a:t>後端功能大綱</a:t>
            </a:r>
            <a:br>
              <a:rPr lang="en-US" altLang="zh-TW" sz="5400" b="1" dirty="0"/>
            </a:br>
            <a:endParaRPr lang="zh-TW" altLang="en-US" sz="5400" b="1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581CB71-13E7-65AF-9272-D634EEE9AA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b="1" dirty="0"/>
              <a:t>後端流程圖</a:t>
            </a:r>
            <a:endParaRPr lang="en-US" altLang="zh-TW" b="1" dirty="0"/>
          </a:p>
          <a:p>
            <a:r>
              <a:rPr lang="en-US" altLang="zh-TW" b="1" dirty="0"/>
              <a:t>MYSQL ER DIAGRAM</a:t>
            </a:r>
          </a:p>
          <a:p>
            <a:r>
              <a:rPr lang="zh-TW" altLang="en-US" b="1" dirty="0"/>
              <a:t>登入認證機制</a:t>
            </a:r>
            <a:endParaRPr lang="en-US" altLang="zh-TW" b="1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446207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497A665-0B26-13BF-309B-2CD1ACFE0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5400" b="1" dirty="0">
                <a:latin typeface="+mj-ea"/>
              </a:rPr>
              <a:t>參考資料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C1E07E9-EB87-67BF-785A-639D3F1D05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688590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內容版面配置區 2">
            <a:extLst>
              <a:ext uri="{FF2B5EF4-FFF2-40B4-BE49-F238E27FC236}">
                <a16:creationId xmlns:a16="http://schemas.microsoft.com/office/drawing/2014/main" id="{CAF49817-384E-2CBC-B446-103E7A9324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93109" y="2971184"/>
            <a:ext cx="3941686" cy="108591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zh-TW" altLang="en-US" sz="7200" b="1" dirty="0">
                <a:solidFill>
                  <a:schemeClr val="accent1"/>
                </a:solidFill>
                <a:latin typeface="+mj-ea"/>
                <a:ea typeface="+mj-ea"/>
                <a:cs typeface="+mj-cs"/>
              </a:rPr>
              <a:t>謝謝觀賞</a:t>
            </a:r>
          </a:p>
        </p:txBody>
      </p:sp>
    </p:spTree>
    <p:extLst>
      <p:ext uri="{BB962C8B-B14F-4D97-AF65-F5344CB8AC3E}">
        <p14:creationId xmlns:p14="http://schemas.microsoft.com/office/powerpoint/2010/main" val="9301098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11EDF00-B32E-9630-FA11-1541BAF55F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2492" y="449345"/>
            <a:ext cx="8596668" cy="1320800"/>
          </a:xfrm>
        </p:spPr>
        <p:txBody>
          <a:bodyPr>
            <a:normAutofit/>
          </a:bodyPr>
          <a:lstStyle/>
          <a:p>
            <a:r>
              <a:rPr lang="zh-TW" altLang="en-US" sz="5400" b="1" dirty="0"/>
              <a:t>專案目的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663ECBD-871E-3DE8-0110-3321C8E8DA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2492" y="1451728"/>
            <a:ext cx="8596668" cy="5194169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20000"/>
              </a:lnSpc>
              <a:spcAft>
                <a:spcPts val="800"/>
              </a:spcAft>
            </a:pPr>
            <a:r>
              <a:rPr lang="zh-TW" altLang="zh-TW" sz="1600" b="1" kern="100" dirty="0">
                <a:effectLst/>
                <a:latin typeface="+mn-ea"/>
                <a:cs typeface="Times New Roman" panose="02020603050405020304" pitchFamily="18" charset="0"/>
              </a:rPr>
              <a:t>庫存管理</a:t>
            </a:r>
            <a:r>
              <a:rPr lang="zh-TW" altLang="en-US" sz="1600" b="1" kern="100" dirty="0">
                <a:effectLst/>
                <a:latin typeface="+mn-ea"/>
                <a:cs typeface="Times New Roman" panose="02020603050405020304" pitchFamily="18" charset="0"/>
              </a:rPr>
              <a:t>數位化</a:t>
            </a:r>
            <a:endParaRPr lang="en-US" altLang="zh-TW" sz="1600" b="1" kern="100" dirty="0">
              <a:latin typeface="+mn-ea"/>
              <a:cs typeface="Times New Roman" panose="02020603050405020304" pitchFamily="18" charset="0"/>
            </a:endParaRPr>
          </a:p>
          <a:p>
            <a:pPr marL="0" indent="0">
              <a:lnSpc>
                <a:spcPct val="120000"/>
              </a:lnSpc>
              <a:spcAft>
                <a:spcPts val="800"/>
              </a:spcAft>
              <a:buNone/>
            </a:pPr>
            <a:r>
              <a:rPr lang="zh-TW" altLang="zh-TW" sz="1600" kern="100" dirty="0">
                <a:effectLst/>
                <a:latin typeface="+mn-ea"/>
                <a:cs typeface="Times New Roman" panose="02020603050405020304" pitchFamily="18" charset="0"/>
              </a:rPr>
              <a:t>通過</a:t>
            </a:r>
            <a:r>
              <a:rPr lang="en-US" altLang="zh-TW" sz="1600" kern="100" dirty="0">
                <a:effectLst/>
                <a:latin typeface="+mn-ea"/>
                <a:cs typeface="Times New Roman" panose="02020603050405020304" pitchFamily="18" charset="0"/>
              </a:rPr>
              <a:t>APP</a:t>
            </a:r>
            <a:r>
              <a:rPr lang="zh-TW" altLang="zh-TW" sz="1600" kern="100" dirty="0">
                <a:effectLst/>
                <a:latin typeface="+mn-ea"/>
                <a:cs typeface="Times New Roman" panose="02020603050405020304" pitchFamily="18" charset="0"/>
              </a:rPr>
              <a:t>簡化倉儲中的庫存管理流程，包括貨物的入庫、出庫、盤點等操作。減少人工干預，提高效率。</a:t>
            </a:r>
            <a:endParaRPr lang="en-US" altLang="zh-TW" sz="1600" kern="100" dirty="0">
              <a:effectLst/>
              <a:latin typeface="+mn-ea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  <a:spcAft>
                <a:spcPts val="800"/>
              </a:spcAft>
            </a:pPr>
            <a:r>
              <a:rPr lang="zh-TW" altLang="zh-TW" sz="1600" b="1" kern="100" dirty="0">
                <a:effectLst/>
                <a:latin typeface="+mn-ea"/>
                <a:cs typeface="Times New Roman" panose="02020603050405020304" pitchFamily="18" charset="0"/>
              </a:rPr>
              <a:t>條碼掃描功能</a:t>
            </a:r>
            <a:endParaRPr lang="en-US" altLang="zh-TW" sz="1600" b="1" kern="100" dirty="0">
              <a:latin typeface="+mn-ea"/>
              <a:cs typeface="Times New Roman" panose="02020603050405020304" pitchFamily="18" charset="0"/>
            </a:endParaRPr>
          </a:p>
          <a:p>
            <a:pPr marL="0" indent="0">
              <a:lnSpc>
                <a:spcPct val="120000"/>
              </a:lnSpc>
              <a:spcAft>
                <a:spcPts val="800"/>
              </a:spcAft>
              <a:buNone/>
            </a:pPr>
            <a:r>
              <a:rPr lang="zh-TW" altLang="zh-TW" sz="1600" kern="100" dirty="0">
                <a:effectLst/>
                <a:latin typeface="+mn-ea"/>
                <a:cs typeface="Times New Roman" panose="02020603050405020304" pitchFamily="18" charset="0"/>
              </a:rPr>
              <a:t>透過掃描條碼或二維碼，快速識別產品資訊，實現自動入庫和出庫，提高操作準確性，降低手動記錄錯誤的風險。</a:t>
            </a:r>
            <a:endParaRPr lang="en-US" altLang="zh-TW" sz="1600" kern="100" dirty="0">
              <a:effectLst/>
              <a:latin typeface="+mn-ea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  <a:spcAft>
                <a:spcPts val="800"/>
              </a:spcAft>
            </a:pPr>
            <a:r>
              <a:rPr lang="zh-TW" altLang="zh-TW" sz="1600" b="1" kern="100" dirty="0">
                <a:effectLst/>
                <a:latin typeface="+mn-ea"/>
                <a:cs typeface="Times New Roman" panose="02020603050405020304" pitchFamily="18" charset="0"/>
              </a:rPr>
              <a:t>實時數據更新</a:t>
            </a:r>
          </a:p>
          <a:p>
            <a:pPr marL="0" indent="0">
              <a:lnSpc>
                <a:spcPct val="120000"/>
              </a:lnSpc>
              <a:spcAft>
                <a:spcPts val="800"/>
              </a:spcAft>
              <a:buNone/>
            </a:pPr>
            <a:r>
              <a:rPr lang="zh-TW" altLang="zh-TW" sz="1600" kern="100" dirty="0">
                <a:effectLst/>
                <a:latin typeface="+mn-ea"/>
                <a:cs typeface="Times New Roman" panose="02020603050405020304" pitchFamily="18" charset="0"/>
              </a:rPr>
              <a:t>實現實時庫存數據更新，確保管理者能夠隨時掌握最新的庫存狀況，避免庫存不足或過多的問題。</a:t>
            </a:r>
            <a:endParaRPr lang="en-US" altLang="zh-TW" sz="1600" kern="100" dirty="0">
              <a:effectLst/>
              <a:latin typeface="+mn-ea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  <a:spcAft>
                <a:spcPts val="800"/>
              </a:spcAft>
            </a:pPr>
            <a:r>
              <a:rPr lang="zh-TW" altLang="zh-TW" sz="1600" b="1" kern="100" dirty="0">
                <a:effectLst/>
                <a:latin typeface="+mn-ea"/>
                <a:cs typeface="Times New Roman" panose="02020603050405020304" pitchFamily="18" charset="0"/>
              </a:rPr>
              <a:t>提升管理效率</a:t>
            </a:r>
          </a:p>
          <a:p>
            <a:pPr marL="0" indent="0">
              <a:lnSpc>
                <a:spcPct val="120000"/>
              </a:lnSpc>
              <a:spcAft>
                <a:spcPts val="800"/>
              </a:spcAft>
              <a:buNone/>
            </a:pPr>
            <a:r>
              <a:rPr lang="zh-TW" altLang="zh-TW" sz="1600" kern="100" dirty="0">
                <a:effectLst/>
                <a:latin typeface="+mn-ea"/>
                <a:cs typeface="Times New Roman" panose="02020603050405020304" pitchFamily="18" charset="0"/>
              </a:rPr>
              <a:t>減少紙質操作和手動記錄的繁瑣流程，提升整體倉儲管理的效率。管理者能夠通過</a:t>
            </a:r>
            <a:r>
              <a:rPr lang="en-US" altLang="zh-TW" sz="1600" kern="100" dirty="0">
                <a:effectLst/>
                <a:latin typeface="+mn-ea"/>
                <a:cs typeface="Times New Roman" panose="02020603050405020304" pitchFamily="18" charset="0"/>
              </a:rPr>
              <a:t>APP</a:t>
            </a:r>
            <a:r>
              <a:rPr lang="zh-TW" altLang="zh-TW" sz="1600" kern="100" dirty="0">
                <a:effectLst/>
                <a:latin typeface="+mn-ea"/>
                <a:cs typeface="Times New Roman" panose="02020603050405020304" pitchFamily="18" charset="0"/>
              </a:rPr>
              <a:t>更輕鬆地進行產品查詢、統計報表生成等操作。</a:t>
            </a:r>
            <a:endParaRPr lang="en-US" altLang="zh-TW" sz="1600" kern="100" dirty="0">
              <a:effectLst/>
              <a:latin typeface="+mn-ea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  <a:spcAft>
                <a:spcPts val="800"/>
              </a:spcAft>
            </a:pPr>
            <a:r>
              <a:rPr lang="zh-TW" altLang="zh-TW" sz="16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降低成本</a:t>
            </a:r>
          </a:p>
          <a:p>
            <a:pPr marL="0" indent="0">
              <a:lnSpc>
                <a:spcPct val="120000"/>
              </a:lnSpc>
              <a:spcAft>
                <a:spcPts val="800"/>
              </a:spcAft>
              <a:buNone/>
            </a:pPr>
            <a:r>
              <a:rPr lang="zh-TW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通過系統化的管理，減少因手動操作錯誤導致的損失，優化庫存水平，從而降低運營成本。</a:t>
            </a:r>
          </a:p>
          <a:p>
            <a:pPr>
              <a:lnSpc>
                <a:spcPct val="120000"/>
              </a:lnSpc>
              <a:spcAft>
                <a:spcPts val="800"/>
              </a:spcAft>
            </a:pPr>
            <a:r>
              <a:rPr lang="zh-TW" altLang="zh-TW" sz="16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簡單易用</a:t>
            </a:r>
          </a:p>
          <a:p>
            <a:pPr marL="0" indent="0">
              <a:lnSpc>
                <a:spcPct val="120000"/>
              </a:lnSpc>
              <a:spcAft>
                <a:spcPts val="800"/>
              </a:spcAft>
              <a:buNone/>
            </a:pPr>
            <a:r>
              <a:rPr lang="zh-TW" altLang="zh-TW" sz="16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針對倉庫操作人員設計，界面簡單易懂，操作流程簡便，縮短學習曲線</a:t>
            </a:r>
            <a:endParaRPr lang="zh-TW" altLang="zh-TW" sz="1600" kern="100" dirty="0">
              <a:effectLst/>
              <a:latin typeface="+mn-ea"/>
              <a:cs typeface="Times New Roman" panose="02020603050405020304" pitchFamily="18" charset="0"/>
            </a:endParaRP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endParaRPr lang="zh-TW" altLang="zh-TW" sz="1800" kern="100" dirty="0">
              <a:effectLst/>
              <a:latin typeface="Aptos" panose="020B000402020202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endParaRPr lang="zh-TW" altLang="zh-TW" sz="1800" kern="100" dirty="0">
              <a:effectLst/>
              <a:latin typeface="Aptos" panose="020B000402020202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endParaRPr lang="en-US" altLang="zh-TW" sz="1800" kern="100" dirty="0">
              <a:effectLst/>
              <a:latin typeface="Aptos" panose="020B000402020202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endParaRPr lang="en-US" altLang="zh-TW" sz="1800" kern="100" dirty="0">
              <a:effectLst/>
              <a:latin typeface="Aptos" panose="020B000402020202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marL="0" indent="0">
              <a:lnSpc>
                <a:spcPct val="115000"/>
              </a:lnSpc>
              <a:spcAft>
                <a:spcPts val="800"/>
              </a:spcAft>
              <a:buNone/>
            </a:pPr>
            <a:endParaRPr lang="zh-TW" altLang="zh-TW" sz="1800" kern="100" dirty="0">
              <a:effectLst/>
              <a:latin typeface="Aptos" panose="020B000402020202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201944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D35C1DB-C05A-E2C0-53A8-0C35C043E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5400" b="1" dirty="0"/>
              <a:t>開發工具</a:t>
            </a:r>
          </a:p>
        </p:txBody>
      </p:sp>
      <p:pic>
        <p:nvPicPr>
          <p:cNvPr id="1026" name="Picture 2" descr="Android Developers Blog: Android Studio @ I/O '23: Announcing Studio Bot,  an AI-powered coding assistant">
            <a:extLst>
              <a:ext uri="{FF2B5EF4-FFF2-40B4-BE49-F238E27FC236}">
                <a16:creationId xmlns:a16="http://schemas.microsoft.com/office/drawing/2014/main" id="{1443AADE-5E2D-00FF-5A12-89646455E85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1524" y="2915345"/>
            <a:ext cx="2042439" cy="1073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託管的MySQL - Amazon RDS for MySQL - AWS">
            <a:extLst>
              <a:ext uri="{FF2B5EF4-FFF2-40B4-BE49-F238E27FC236}">
                <a16:creationId xmlns:a16="http://schemas.microsoft.com/office/drawing/2014/main" id="{738261D4-D1A0-0857-C91F-9DAE29CA4F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0564" y="3975480"/>
            <a:ext cx="1656150" cy="854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063E301B-F10E-620A-CA8C-639C541C6A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1596" y="4228221"/>
            <a:ext cx="1543327" cy="536964"/>
          </a:xfrm>
          <a:prstGeom prst="rect">
            <a:avLst/>
          </a:prstGeom>
        </p:spPr>
      </p:pic>
      <p:pic>
        <p:nvPicPr>
          <p:cNvPr id="1030" name="Picture 6" descr="作業成果- CodeGym【Java 程式語言】從0 到1 的作業- Hahow 好學校">
            <a:extLst>
              <a:ext uri="{FF2B5EF4-FFF2-40B4-BE49-F238E27FC236}">
                <a16:creationId xmlns:a16="http://schemas.microsoft.com/office/drawing/2014/main" id="{7D8DD972-F092-E908-85C4-AD8ACC9CB3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7921" y="5241699"/>
            <a:ext cx="1109401" cy="738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CF7C0DD5-3973-38B5-15F0-EC559567216E}"/>
              </a:ext>
            </a:extLst>
          </p:cNvPr>
          <p:cNvSpPr txBox="1">
            <a:spLocks/>
          </p:cNvSpPr>
          <p:nvPr/>
        </p:nvSpPr>
        <p:spPr>
          <a:xfrm>
            <a:off x="285311" y="2169602"/>
            <a:ext cx="4606285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b="1" dirty="0">
                <a:latin typeface="+mn-ea"/>
              </a:rPr>
              <a:t>開發軟體</a:t>
            </a:r>
            <a:r>
              <a:rPr lang="en-US" altLang="zh-TW" b="1" dirty="0">
                <a:latin typeface="+mn-ea"/>
              </a:rPr>
              <a:t>: Visual Studio Code</a:t>
            </a:r>
            <a:r>
              <a:rPr lang="zh-TW" altLang="en-US" b="1" dirty="0">
                <a:latin typeface="+mn-ea"/>
              </a:rPr>
              <a:t>、</a:t>
            </a:r>
            <a:r>
              <a:rPr lang="en-US" altLang="zh-TW" b="1" dirty="0">
                <a:latin typeface="+mn-ea"/>
              </a:rPr>
              <a:t>MySQL Workbench</a:t>
            </a:r>
            <a:r>
              <a:rPr lang="zh-TW" altLang="en-US" b="1" dirty="0">
                <a:latin typeface="+mn-ea"/>
              </a:rPr>
              <a:t>、</a:t>
            </a:r>
            <a:r>
              <a:rPr lang="en-US" altLang="zh-TW" b="1" dirty="0">
                <a:latin typeface="+mn-ea"/>
              </a:rPr>
              <a:t>Android Studio </a:t>
            </a:r>
          </a:p>
          <a:p>
            <a:r>
              <a:rPr lang="en-US" altLang="zh-TW" b="1" dirty="0">
                <a:latin typeface="+mn-ea"/>
              </a:rPr>
              <a:t>Server: Django</a:t>
            </a:r>
            <a:r>
              <a:rPr lang="zh-TW" altLang="en-US" b="1" dirty="0">
                <a:latin typeface="+mn-ea"/>
              </a:rPr>
              <a:t>、</a:t>
            </a:r>
            <a:r>
              <a:rPr lang="en-US" altLang="zh-TW" b="1" dirty="0">
                <a:latin typeface="+mn-ea"/>
              </a:rPr>
              <a:t>Raspberry pi4 + Linux </a:t>
            </a:r>
          </a:p>
          <a:p>
            <a:r>
              <a:rPr lang="en-US" altLang="zh-TW" b="1" dirty="0">
                <a:latin typeface="+mn-ea"/>
              </a:rPr>
              <a:t> </a:t>
            </a:r>
            <a:r>
              <a:rPr lang="zh-TW" altLang="en-US" b="1" dirty="0">
                <a:latin typeface="+mn-ea"/>
              </a:rPr>
              <a:t>程式語言</a:t>
            </a:r>
            <a:r>
              <a:rPr lang="en-US" altLang="zh-TW" b="1" dirty="0">
                <a:latin typeface="+mn-ea"/>
              </a:rPr>
              <a:t>: Python</a:t>
            </a:r>
            <a:r>
              <a:rPr lang="zh-TW" altLang="en-US" b="1" dirty="0">
                <a:latin typeface="+mn-ea"/>
              </a:rPr>
              <a:t>、</a:t>
            </a:r>
            <a:r>
              <a:rPr lang="en-US" altLang="zh-TW" b="1" dirty="0">
                <a:latin typeface="+mn-ea"/>
              </a:rPr>
              <a:t>Java </a:t>
            </a:r>
          </a:p>
          <a:p>
            <a:r>
              <a:rPr lang="en-US" altLang="zh-TW" b="1" dirty="0">
                <a:latin typeface="+mn-ea"/>
              </a:rPr>
              <a:t>APP </a:t>
            </a:r>
            <a:r>
              <a:rPr lang="zh-TW" altLang="en-US" b="1" dirty="0">
                <a:latin typeface="+mn-ea"/>
              </a:rPr>
              <a:t>後端應用框架</a:t>
            </a:r>
            <a:r>
              <a:rPr lang="en-US" altLang="zh-TW" b="1" dirty="0">
                <a:latin typeface="+mn-ea"/>
              </a:rPr>
              <a:t>: Django </a:t>
            </a:r>
          </a:p>
          <a:p>
            <a:r>
              <a:rPr lang="zh-TW" altLang="en-US" b="1" dirty="0">
                <a:latin typeface="+mn-ea"/>
              </a:rPr>
              <a:t>資料庫</a:t>
            </a:r>
            <a:r>
              <a:rPr lang="en-US" altLang="zh-TW" b="1" dirty="0">
                <a:latin typeface="+mn-ea"/>
              </a:rPr>
              <a:t>: MySQL</a:t>
            </a:r>
            <a:r>
              <a:rPr lang="zh-TW" altLang="en-US" b="1" dirty="0">
                <a:latin typeface="+mn-ea"/>
              </a:rPr>
              <a:t>、</a:t>
            </a:r>
            <a:r>
              <a:rPr lang="en-US" altLang="zh-TW" b="1" dirty="0">
                <a:latin typeface="+mn-ea"/>
              </a:rPr>
              <a:t>(Firebase) </a:t>
            </a:r>
          </a:p>
          <a:p>
            <a:r>
              <a:rPr lang="zh-TW" altLang="en-US" b="1" dirty="0">
                <a:latin typeface="+mn-ea"/>
              </a:rPr>
              <a:t>版本控制</a:t>
            </a:r>
            <a:r>
              <a:rPr lang="en-US" altLang="zh-TW" b="1" dirty="0">
                <a:latin typeface="+mn-ea"/>
              </a:rPr>
              <a:t>: git </a:t>
            </a:r>
            <a:r>
              <a:rPr lang="zh-TW" altLang="en-US" b="1" dirty="0">
                <a:latin typeface="+mn-ea"/>
              </a:rPr>
              <a:t>、</a:t>
            </a:r>
            <a:r>
              <a:rPr lang="en-US" altLang="zh-TW" b="1" dirty="0">
                <a:latin typeface="+mn-ea"/>
              </a:rPr>
              <a:t>GitHub</a:t>
            </a:r>
          </a:p>
          <a:p>
            <a:endParaRPr lang="en-US" altLang="zh-TW" dirty="0"/>
          </a:p>
          <a:p>
            <a:pPr marL="0" indent="0">
              <a:buFont typeface="Wingdings 3" charset="2"/>
              <a:buNone/>
            </a:pPr>
            <a:endParaRPr lang="zh-TW" altLang="en-US" dirty="0"/>
          </a:p>
        </p:txBody>
      </p:sp>
      <p:pic>
        <p:nvPicPr>
          <p:cNvPr id="1034" name="Picture 10" descr="Git 整理筆記(一) - LUFOR129 - Medium">
            <a:extLst>
              <a:ext uri="{FF2B5EF4-FFF2-40B4-BE49-F238E27FC236}">
                <a16:creationId xmlns:a16="http://schemas.microsoft.com/office/drawing/2014/main" id="{C76D2FFF-96F4-119B-E6FD-718E5B97E2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1830" y="5353267"/>
            <a:ext cx="1428750" cy="800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How to Connect Raspberry Pi to a Laptop in 6 Easy Steps">
            <a:extLst>
              <a:ext uri="{FF2B5EF4-FFF2-40B4-BE49-F238E27FC236}">
                <a16:creationId xmlns:a16="http://schemas.microsoft.com/office/drawing/2014/main" id="{54E0293B-511D-360E-DD27-0047ECE3C4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2312" y="1945594"/>
            <a:ext cx="1437531" cy="854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>
            <a:extLst>
              <a:ext uri="{FF2B5EF4-FFF2-40B4-BE49-F238E27FC236}">
                <a16:creationId xmlns:a16="http://schemas.microsoft.com/office/drawing/2014/main" id="{9BBF207E-8D7D-3F2C-45FD-946376EF83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0283" y="1803242"/>
            <a:ext cx="1834876" cy="979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Visual Studio Code – Aug 2024 (version 1.93) (new version) – Gerardo  Rentería Blog">
            <a:extLst>
              <a:ext uri="{FF2B5EF4-FFF2-40B4-BE49-F238E27FC236}">
                <a16:creationId xmlns:a16="http://schemas.microsoft.com/office/drawing/2014/main" id="{FCF2D2AC-3D96-29BC-BBE4-C6C6AA046D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0351" y="2961626"/>
            <a:ext cx="1718450" cy="881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PYTHON 入門實作班- 中央大學企業資源規劃暨大數據分析中心">
            <a:extLst>
              <a:ext uri="{FF2B5EF4-FFF2-40B4-BE49-F238E27FC236}">
                <a16:creationId xmlns:a16="http://schemas.microsoft.com/office/drawing/2014/main" id="{F1C61FFD-C1E3-97D5-D007-D296E04A3E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9158" y="5009834"/>
            <a:ext cx="1109401" cy="1109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74862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AA8A7B80-93B5-BA73-F540-21B722A525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329" y="4489768"/>
            <a:ext cx="2935265" cy="1476375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B915EEFD-CC68-01F0-ECE6-AAC6E6C4A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895" y="609599"/>
            <a:ext cx="8596668" cy="1320800"/>
          </a:xfrm>
        </p:spPr>
        <p:txBody>
          <a:bodyPr>
            <a:normAutofit fontScale="90000"/>
          </a:bodyPr>
          <a:lstStyle/>
          <a:p>
            <a:r>
              <a:rPr lang="zh-TW" altLang="en-US" sz="6000" b="1" dirty="0"/>
              <a:t>系統架構</a:t>
            </a:r>
            <a:br>
              <a:rPr lang="en-US" altLang="zh-TW" dirty="0"/>
            </a:br>
            <a:endParaRPr lang="zh-TW" altLang="en-US" dirty="0"/>
          </a:p>
        </p:txBody>
      </p:sp>
      <p:pic>
        <p:nvPicPr>
          <p:cNvPr id="5" name="內容版面配置區 4" descr="資料庫">
            <a:extLst>
              <a:ext uri="{FF2B5EF4-FFF2-40B4-BE49-F238E27FC236}">
                <a16:creationId xmlns:a16="http://schemas.microsoft.com/office/drawing/2014/main" id="{A04068CA-C4E7-6F6E-456B-F54256B4F7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585177" y="3549918"/>
            <a:ext cx="1306947" cy="1377684"/>
          </a:xfr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A3E5E5DC-240C-A6D5-D563-39F9CDB66B5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615999" y="1677622"/>
            <a:ext cx="1731874" cy="1872296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B5DD5A9D-D13B-8C19-401B-377F33901EB6}"/>
              </a:ext>
            </a:extLst>
          </p:cNvPr>
          <p:cNvSpPr txBox="1"/>
          <p:nvPr/>
        </p:nvSpPr>
        <p:spPr>
          <a:xfrm>
            <a:off x="8039159" y="4865238"/>
            <a:ext cx="27856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MYSQL</a:t>
            </a:r>
            <a:br>
              <a:rPr lang="en-US" altLang="zh-TW" dirty="0"/>
            </a:br>
            <a:r>
              <a:rPr lang="en-US" altLang="zh-TW" dirty="0"/>
              <a:t>Server +Raspberry pi4 + Linux</a:t>
            </a:r>
          </a:p>
          <a:p>
            <a:endParaRPr lang="zh-TW" altLang="en-US" dirty="0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F84AA8EC-D5D5-23F1-3922-EF531BC57471}"/>
              </a:ext>
            </a:extLst>
          </p:cNvPr>
          <p:cNvSpPr txBox="1"/>
          <p:nvPr/>
        </p:nvSpPr>
        <p:spPr>
          <a:xfrm>
            <a:off x="602412" y="3606570"/>
            <a:ext cx="21844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Android</a:t>
            </a:r>
            <a:r>
              <a:rPr lang="zh-TW" altLang="en-US" dirty="0"/>
              <a:t>使用者端</a:t>
            </a:r>
            <a:endParaRPr lang="en-US" altLang="zh-TW" dirty="0"/>
          </a:p>
          <a:p>
            <a:r>
              <a:rPr lang="zh-TW" altLang="en-US" dirty="0"/>
              <a:t>、平板、 手機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7D1BDDBC-4746-A170-992F-6E97D4D8CB89}"/>
              </a:ext>
            </a:extLst>
          </p:cNvPr>
          <p:cNvSpPr txBox="1"/>
          <p:nvPr/>
        </p:nvSpPr>
        <p:spPr>
          <a:xfrm>
            <a:off x="4871454" y="3549918"/>
            <a:ext cx="1126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後端程式</a:t>
            </a:r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9B1BF90E-4C96-EB32-0ADE-A9DE8B452BC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39288" y="2698197"/>
            <a:ext cx="2647950" cy="923925"/>
          </a:xfrm>
          <a:prstGeom prst="rect">
            <a:avLst/>
          </a:prstGeom>
        </p:spPr>
      </p:pic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A1B7E260-B4A5-C5E7-DC2E-1C6B7A03CDDC}"/>
              </a:ext>
            </a:extLst>
          </p:cNvPr>
          <p:cNvCxnSpPr>
            <a:cxnSpLocks/>
          </p:cNvCxnSpPr>
          <p:nvPr/>
        </p:nvCxnSpPr>
        <p:spPr>
          <a:xfrm>
            <a:off x="2347873" y="2613770"/>
            <a:ext cx="1549424" cy="401074"/>
          </a:xfrm>
          <a:prstGeom prst="straightConnector1">
            <a:avLst/>
          </a:prstGeom>
          <a:ln>
            <a:headEnd w="lg" len="lg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5D506826-CD2C-9460-B499-387A042598F7}"/>
              </a:ext>
            </a:extLst>
          </p:cNvPr>
          <p:cNvCxnSpPr/>
          <p:nvPr/>
        </p:nvCxnSpPr>
        <p:spPr>
          <a:xfrm>
            <a:off x="6943750" y="3413424"/>
            <a:ext cx="1703610" cy="10326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單箭頭接點 22">
            <a:extLst>
              <a:ext uri="{FF2B5EF4-FFF2-40B4-BE49-F238E27FC236}">
                <a16:creationId xmlns:a16="http://schemas.microsoft.com/office/drawing/2014/main" id="{2872370D-FDA9-5E5B-B79F-B9F5FE8A0A49}"/>
              </a:ext>
            </a:extLst>
          </p:cNvPr>
          <p:cNvCxnSpPr>
            <a:cxnSpLocks/>
          </p:cNvCxnSpPr>
          <p:nvPr/>
        </p:nvCxnSpPr>
        <p:spPr>
          <a:xfrm flipH="1" flipV="1">
            <a:off x="6722762" y="3746306"/>
            <a:ext cx="1641427" cy="10564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單箭頭接點 24">
            <a:extLst>
              <a:ext uri="{FF2B5EF4-FFF2-40B4-BE49-F238E27FC236}">
                <a16:creationId xmlns:a16="http://schemas.microsoft.com/office/drawing/2014/main" id="{0DFBEA3A-75C3-D40E-0F5D-D19F6391093A}"/>
              </a:ext>
            </a:extLst>
          </p:cNvPr>
          <p:cNvCxnSpPr>
            <a:cxnSpLocks/>
          </p:cNvCxnSpPr>
          <p:nvPr/>
        </p:nvCxnSpPr>
        <p:spPr>
          <a:xfrm flipH="1">
            <a:off x="2794792" y="3782642"/>
            <a:ext cx="1626288" cy="9127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3" name="直線單箭頭接點 12">
            <a:extLst>
              <a:ext uri="{FF2B5EF4-FFF2-40B4-BE49-F238E27FC236}">
                <a16:creationId xmlns:a16="http://schemas.microsoft.com/office/drawing/2014/main" id="{AC521EC1-5420-A561-CD09-13078D7B4B45}"/>
              </a:ext>
            </a:extLst>
          </p:cNvPr>
          <p:cNvCxnSpPr>
            <a:cxnSpLocks/>
          </p:cNvCxnSpPr>
          <p:nvPr/>
        </p:nvCxnSpPr>
        <p:spPr>
          <a:xfrm flipH="1" flipV="1">
            <a:off x="2263806" y="2814307"/>
            <a:ext cx="1599185" cy="4343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0" name="直線單箭頭接點 19">
            <a:extLst>
              <a:ext uri="{FF2B5EF4-FFF2-40B4-BE49-F238E27FC236}">
                <a16:creationId xmlns:a16="http://schemas.microsoft.com/office/drawing/2014/main" id="{17721E54-B658-0A8D-28C3-0B8C85A15349}"/>
              </a:ext>
            </a:extLst>
          </p:cNvPr>
          <p:cNvCxnSpPr>
            <a:cxnSpLocks/>
          </p:cNvCxnSpPr>
          <p:nvPr/>
        </p:nvCxnSpPr>
        <p:spPr>
          <a:xfrm flipV="1">
            <a:off x="2871656" y="3946637"/>
            <a:ext cx="1691466" cy="980965"/>
          </a:xfrm>
          <a:prstGeom prst="straightConnector1">
            <a:avLst/>
          </a:prstGeom>
          <a:ln>
            <a:headEnd w="lg" len="lg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035E7787-C099-DE72-DA40-E8EEFD8BCC67}"/>
              </a:ext>
            </a:extLst>
          </p:cNvPr>
          <p:cNvSpPr txBox="1"/>
          <p:nvPr/>
        </p:nvSpPr>
        <p:spPr>
          <a:xfrm>
            <a:off x="1026204" y="5966143"/>
            <a:ext cx="1693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web</a:t>
            </a:r>
            <a:r>
              <a:rPr lang="zh-TW" altLang="en-US" dirty="0"/>
              <a:t>使用者端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643609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9DB05CB-B2DE-B7F1-7680-4D8630B70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5400" b="1" dirty="0"/>
              <a:t>功能流程圖</a:t>
            </a:r>
            <a:endParaRPr lang="zh-TW" altLang="en-US" sz="5400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8914859A-F270-463F-AEBE-CFA7CFBFD7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1930399"/>
            <a:ext cx="8817917" cy="3945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9046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B19171E-0022-478A-A376-A604004C80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5400" dirty="0"/>
              <a:t>首頁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37446DAA-D23E-4324-B179-C4A2FA967E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1930400"/>
            <a:ext cx="8213196" cy="4318000"/>
          </a:xfrm>
        </p:spPr>
      </p:pic>
    </p:spTree>
    <p:extLst>
      <p:ext uri="{BB962C8B-B14F-4D97-AF65-F5344CB8AC3E}">
        <p14:creationId xmlns:p14="http://schemas.microsoft.com/office/powerpoint/2010/main" val="14610184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6F0B8A6-23EF-4912-B84D-DAA7186E6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5400" dirty="0"/>
              <a:t>登入頁面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321284B-5A88-4849-9FC9-6DF8D5A39D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C41176D-559A-4DCD-B9C3-BE3427F464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2160589"/>
            <a:ext cx="7391399" cy="3888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5965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A88531E-97DB-4085-94C5-4CEC7E318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5400" dirty="0"/>
              <a:t>註冊頁面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C20E888-AEC0-4A58-BEE0-63A5043B88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A1A0398-7FE3-4B21-B1E2-6B4EB7821D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2160589"/>
            <a:ext cx="7382933" cy="3875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2102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8CFC7CD-4837-4D88-9EF0-0A5231E27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5400" dirty="0"/>
              <a:t>貨品頁面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6F15F592-291A-4B28-ABD7-11763BD095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5" y="1930400"/>
            <a:ext cx="8530854" cy="4512733"/>
          </a:xfrm>
        </p:spPr>
      </p:pic>
    </p:spTree>
    <p:extLst>
      <p:ext uri="{BB962C8B-B14F-4D97-AF65-F5344CB8AC3E}">
        <p14:creationId xmlns:p14="http://schemas.microsoft.com/office/powerpoint/2010/main" val="2461513663"/>
      </p:ext>
    </p:extLst>
  </p:cSld>
  <p:clrMapOvr>
    <a:masterClrMapping/>
  </p:clrMapOvr>
</p:sld>
</file>

<file path=ppt/theme/theme1.xml><?xml version="1.0" encoding="utf-8"?>
<a:theme xmlns:a="http://schemas.openxmlformats.org/drawingml/2006/main" name="多面向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1027</TotalTime>
  <Words>342</Words>
  <Application>Microsoft Office PowerPoint</Application>
  <PresentationFormat>寬螢幕</PresentationFormat>
  <Paragraphs>59</Paragraphs>
  <Slides>18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18</vt:i4>
      </vt:variant>
    </vt:vector>
  </HeadingPairs>
  <TitlesOfParts>
    <vt:vector size="24" baseType="lpstr">
      <vt:lpstr>Aptos</vt:lpstr>
      <vt:lpstr>微軟正黑體</vt:lpstr>
      <vt:lpstr>Arial</vt:lpstr>
      <vt:lpstr>Trebuchet MS</vt:lpstr>
      <vt:lpstr>Wingdings 3</vt:lpstr>
      <vt:lpstr>多面向</vt:lpstr>
      <vt:lpstr>倉儲管理  APP   </vt:lpstr>
      <vt:lpstr>專案目的</vt:lpstr>
      <vt:lpstr>開發工具</vt:lpstr>
      <vt:lpstr>系統架構 </vt:lpstr>
      <vt:lpstr>功能流程圖</vt:lpstr>
      <vt:lpstr>首頁</vt:lpstr>
      <vt:lpstr>登入頁面</vt:lpstr>
      <vt:lpstr>註冊頁面</vt:lpstr>
      <vt:lpstr>貨品頁面</vt:lpstr>
      <vt:lpstr>新增品項</vt:lpstr>
      <vt:lpstr>貨品修改數量頁面</vt:lpstr>
      <vt:lpstr>貨品刪除頁面</vt:lpstr>
      <vt:lpstr>貨品修改完成訊息</vt:lpstr>
      <vt:lpstr>APP 前端功能大綱</vt:lpstr>
      <vt:lpstr>APP 前端功能展示</vt:lpstr>
      <vt:lpstr>APP 後端功能大綱 </vt:lpstr>
      <vt:lpstr>參考資料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倉儲管理  APP   </dc:title>
  <dc:creator>D A</dc:creator>
  <cp:lastModifiedBy>User</cp:lastModifiedBy>
  <cp:revision>14</cp:revision>
  <dcterms:created xsi:type="dcterms:W3CDTF">2024-09-10T13:33:39Z</dcterms:created>
  <dcterms:modified xsi:type="dcterms:W3CDTF">2024-10-22T05:27:01Z</dcterms:modified>
</cp:coreProperties>
</file>

<file path=docProps/thumbnail.jpeg>
</file>